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598" r:id="rId3"/>
    <p:sldId id="262" r:id="rId4"/>
    <p:sldId id="263" r:id="rId5"/>
    <p:sldId id="556" r:id="rId6"/>
    <p:sldId id="599" r:id="rId7"/>
    <p:sldId id="600" r:id="rId8"/>
    <p:sldId id="601" r:id="rId9"/>
    <p:sldId id="602" r:id="rId10"/>
    <p:sldId id="603" r:id="rId11"/>
    <p:sldId id="604" r:id="rId12"/>
    <p:sldId id="608" r:id="rId13"/>
    <p:sldId id="606" r:id="rId14"/>
    <p:sldId id="607" r:id="rId15"/>
    <p:sldId id="615" r:id="rId16"/>
    <p:sldId id="605" r:id="rId17"/>
    <p:sldId id="609" r:id="rId18"/>
    <p:sldId id="610" r:id="rId19"/>
    <p:sldId id="611" r:id="rId20"/>
    <p:sldId id="613" r:id="rId21"/>
    <p:sldId id="612" r:id="rId22"/>
    <p:sldId id="620" r:id="rId23"/>
    <p:sldId id="614" r:id="rId24"/>
    <p:sldId id="616" r:id="rId25"/>
    <p:sldId id="617" r:id="rId26"/>
    <p:sldId id="618" r:id="rId27"/>
    <p:sldId id="619" r:id="rId28"/>
    <p:sldId id="271" r:id="rId29"/>
    <p:sldId id="563" r:id="rId30"/>
    <p:sldId id="621" r:id="rId31"/>
    <p:sldId id="622" r:id="rId32"/>
    <p:sldId id="626" r:id="rId33"/>
    <p:sldId id="627" r:id="rId34"/>
    <p:sldId id="628" r:id="rId35"/>
    <p:sldId id="632" r:id="rId36"/>
    <p:sldId id="633" r:id="rId37"/>
    <p:sldId id="630" r:id="rId38"/>
    <p:sldId id="629" r:id="rId39"/>
    <p:sldId id="631" r:id="rId40"/>
    <p:sldId id="623" r:id="rId41"/>
    <p:sldId id="624" r:id="rId42"/>
    <p:sldId id="625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C60BA7A-ED49-4DAD-B12F-6677F8FB4B2A}">
          <p14:sldIdLst>
            <p14:sldId id="261"/>
            <p14:sldId id="598"/>
            <p14:sldId id="262"/>
            <p14:sldId id="263"/>
            <p14:sldId id="556"/>
            <p14:sldId id="599"/>
            <p14:sldId id="600"/>
            <p14:sldId id="601"/>
            <p14:sldId id="602"/>
            <p14:sldId id="603"/>
            <p14:sldId id="604"/>
            <p14:sldId id="608"/>
            <p14:sldId id="606"/>
            <p14:sldId id="607"/>
            <p14:sldId id="615"/>
            <p14:sldId id="605"/>
            <p14:sldId id="609"/>
            <p14:sldId id="610"/>
            <p14:sldId id="611"/>
            <p14:sldId id="613"/>
            <p14:sldId id="612"/>
            <p14:sldId id="620"/>
            <p14:sldId id="614"/>
            <p14:sldId id="616"/>
            <p14:sldId id="617"/>
            <p14:sldId id="618"/>
            <p14:sldId id="619"/>
            <p14:sldId id="271"/>
            <p14:sldId id="563"/>
            <p14:sldId id="621"/>
            <p14:sldId id="622"/>
            <p14:sldId id="626"/>
            <p14:sldId id="627"/>
            <p14:sldId id="628"/>
            <p14:sldId id="632"/>
            <p14:sldId id="633"/>
            <p14:sldId id="630"/>
            <p14:sldId id="629"/>
            <p14:sldId id="631"/>
            <p14:sldId id="623"/>
            <p14:sldId id="624"/>
            <p14:sldId id="62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5" autoAdjust="0"/>
    <p:restoredTop sz="94660"/>
  </p:normalViewPr>
  <p:slideViewPr>
    <p:cSldViewPr snapToGrid="0">
      <p:cViewPr varScale="1">
        <p:scale>
          <a:sx n="98" d="100"/>
          <a:sy n="98" d="100"/>
        </p:scale>
        <p:origin x="45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5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02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2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3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4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4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8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83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1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A6CAB7-AED5-4961-B928-4246D75D9E72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FD142-E878-461F-8C25-A2F0BFFC5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546" y="1122363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Занятие </a:t>
            </a:r>
            <a:r>
              <a:rPr lang="en-US" dirty="0"/>
              <a:t>2</a:t>
            </a:r>
            <a:r>
              <a:rPr lang="ru-RU" dirty="0"/>
              <a:t>.17. Лекция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1B9868-42ED-4599-A5E2-8A8E50F13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46" y="2366900"/>
            <a:ext cx="9909305" cy="1803187"/>
          </a:xfrm>
        </p:spPr>
        <p:txBody>
          <a:bodyPr>
            <a:noAutofit/>
          </a:bodyPr>
          <a:lstStyle/>
          <a:p>
            <a:endParaRPr lang="ru-RU" sz="3400" b="1" dirty="0"/>
          </a:p>
          <a:p>
            <a:pPr>
              <a:lnSpc>
                <a:spcPct val="120000"/>
              </a:lnSpc>
            </a:pPr>
            <a:r>
              <a:rPr lang="ru-RU" sz="3400" b="1" dirty="0"/>
              <a:t>Создать клиент-серверное приложение и </a:t>
            </a:r>
            <a:r>
              <a:rPr lang="en-US" sz="3400" b="1" dirty="0"/>
              <a:t>[</a:t>
            </a:r>
            <a:r>
              <a:rPr lang="ru-RU" sz="3400" b="1" dirty="0"/>
              <a:t>не</a:t>
            </a:r>
            <a:r>
              <a:rPr lang="en-US" sz="3400" b="1" dirty="0"/>
              <a:t>]</a:t>
            </a:r>
            <a:r>
              <a:rPr lang="ru-RU" sz="3400" b="1" dirty="0"/>
              <a:t> сойти с ума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4E6E536D-EE85-478A-8063-6D230ABD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6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Протокол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40B9DF9-189F-4D66-977F-72B0356558AC}"/>
              </a:ext>
            </a:extLst>
          </p:cNvPr>
          <p:cNvSpPr/>
          <p:nvPr/>
        </p:nvSpPr>
        <p:spPr>
          <a:xfrm>
            <a:off x="5536861" y="1881188"/>
            <a:ext cx="57452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tx2"/>
                </a:solidFill>
              </a:rPr>
              <a:t>Протокол HTTP </a:t>
            </a:r>
            <a:r>
              <a:rPr lang="ru-RU" sz="2400" dirty="0">
                <a:solidFill>
                  <a:schemeClr val="tx2"/>
                </a:solidFill>
              </a:rPr>
              <a:t>предполагает использование клиент-серверной структуры передачи данных. Клиентское приложение формирует </a:t>
            </a:r>
            <a:r>
              <a:rPr lang="ru-RU" sz="2400" u="sng" dirty="0">
                <a:solidFill>
                  <a:schemeClr val="tx2"/>
                </a:solidFill>
              </a:rPr>
              <a:t>запрос</a:t>
            </a:r>
            <a:r>
              <a:rPr lang="ru-RU" sz="2400" dirty="0">
                <a:solidFill>
                  <a:schemeClr val="tx2"/>
                </a:solidFill>
              </a:rPr>
              <a:t> и отправляет его на сервер, после чего серверное программное обеспечение обрабатывает данный запрос, формирует </a:t>
            </a:r>
            <a:r>
              <a:rPr lang="ru-RU" sz="2400" u="sng" dirty="0">
                <a:solidFill>
                  <a:schemeClr val="tx2"/>
                </a:solidFill>
              </a:rPr>
              <a:t>ответ</a:t>
            </a:r>
            <a:r>
              <a:rPr lang="ru-RU" sz="2400" dirty="0">
                <a:solidFill>
                  <a:schemeClr val="tx2"/>
                </a:solidFill>
              </a:rPr>
              <a:t> и передаёт его обратно клиенту. </a:t>
            </a:r>
          </a:p>
        </p:txBody>
      </p:sp>
      <p:pic>
        <p:nvPicPr>
          <p:cNvPr id="3074" name="Picture 2" descr="Meme Maker - I am http request Meme Generator!">
            <a:extLst>
              <a:ext uri="{FF2B5EF4-FFF2-40B4-BE49-F238E27FC236}">
                <a16:creationId xmlns:a16="http://schemas.microsoft.com/office/drawing/2014/main" id="{6171FD80-3F63-46E7-8AF6-B068ABCB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979580"/>
            <a:ext cx="4376352" cy="285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97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методы протокола </a:t>
            </a:r>
            <a:r>
              <a:rPr lang="en-US" dirty="0"/>
              <a:t>HTTP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84D410-228F-489F-8742-2F18607767EB}"/>
              </a:ext>
            </a:extLst>
          </p:cNvPr>
          <p:cNvSpPr/>
          <p:nvPr/>
        </p:nvSpPr>
        <p:spPr>
          <a:xfrm>
            <a:off x="1097280" y="1791636"/>
            <a:ext cx="1005840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позволяет запросить некоторый конкретный ресурс. Дополнительные данные могут быть переданы через строку запроса в составе URL (например ?param1=value1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&amp;param2=value2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позволяет отправить данные на сервер в теле запроса. Поддерживает отправку различных типов файлов.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используется для создания (размещения) новых ресурсов на сервере.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позволяет удалить существующие ресурсы на сервере.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5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84D410-228F-489F-8742-2F18607767EB}"/>
              </a:ext>
            </a:extLst>
          </p:cNvPr>
          <p:cNvSpPr/>
          <p:nvPr/>
        </p:nvSpPr>
        <p:spPr>
          <a:xfrm>
            <a:off x="1097280" y="1888913"/>
            <a:ext cx="10058400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(Application programming interface)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представляет набор правил и функций, позволяющих двум разным приложениям (например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клиенту и серверу) взаимодействовать друг с другом.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REpresentational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State Transfer)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это архитектурный стиль проектирования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 использованием протокола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HTTP,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когда серверное приложение дает доступ к своим данным клиентскому приложению по определенному URL.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4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ru-RU" dirty="0"/>
              <a:t>-</a:t>
            </a:r>
            <a:r>
              <a:rPr lang="en-US" dirty="0"/>
              <a:t>GET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9A5334-9B00-4FEE-B10F-4B9F86F1F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2" t="27589" r="9943" b="48673"/>
          <a:stretch/>
        </p:blipFill>
        <p:spPr>
          <a:xfrm>
            <a:off x="1374518" y="1776270"/>
            <a:ext cx="9503924" cy="455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4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ru-RU" dirty="0"/>
              <a:t>-</a:t>
            </a:r>
            <a:r>
              <a:rPr lang="en-US" dirty="0"/>
              <a:t>POST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BDB35D-E192-4864-93DC-C84901C37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38" t="26241" r="10210" b="47022"/>
          <a:stretch/>
        </p:blipFill>
        <p:spPr>
          <a:xfrm>
            <a:off x="1917970" y="1737360"/>
            <a:ext cx="8356059" cy="458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73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vice-2023-05-24-172356">
            <a:hlinkClick r:id="" action="ppaction://media"/>
            <a:extLst>
              <a:ext uri="{FF2B5EF4-FFF2-40B4-BE49-F238E27FC236}">
                <a16:creationId xmlns:a16="http://schemas.microsoft.com/office/drawing/2014/main" id="{EC749CB3-6BE1-4F8E-A4ED-9DF418B15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85" y="0"/>
            <a:ext cx="3336925" cy="6858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E8EC52-857D-4E25-85EA-9CC28D3556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4" t="10000" r="68853" b="64822"/>
          <a:stretch/>
        </p:blipFill>
        <p:spPr>
          <a:xfrm>
            <a:off x="4333672" y="2159540"/>
            <a:ext cx="7727875" cy="464982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C4ABCB-1955-4FA0-BB62-E7F8B59D1903}"/>
              </a:ext>
            </a:extLst>
          </p:cNvPr>
          <p:cNvSpPr/>
          <p:nvPr/>
        </p:nvSpPr>
        <p:spPr>
          <a:xfrm>
            <a:off x="4216940" y="209145"/>
            <a:ext cx="784460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Задача: выполнить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запрос к серверу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получить информацию о студенте, обработать информацию и отобразить.</a:t>
            </a:r>
          </a:p>
        </p:txBody>
      </p:sp>
    </p:spTree>
    <p:extLst>
      <p:ext uri="{BB962C8B-B14F-4D97-AF65-F5344CB8AC3E}">
        <p14:creationId xmlns:p14="http://schemas.microsoft.com/office/powerpoint/2010/main" val="23303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инструменты для работы с </a:t>
            </a:r>
            <a:r>
              <a:rPr lang="en-US" dirty="0"/>
              <a:t>HTTP/HTTPS</a:t>
            </a:r>
            <a:r>
              <a:rPr lang="ru-RU" dirty="0"/>
              <a:t> в </a:t>
            </a:r>
            <a:r>
              <a:rPr lang="en-US" dirty="0"/>
              <a:t>Android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184D410-228F-489F-8742-2F18607767EB}"/>
              </a:ext>
            </a:extLst>
          </p:cNvPr>
          <p:cNvSpPr/>
          <p:nvPr/>
        </p:nvSpPr>
        <p:spPr>
          <a:xfrm>
            <a:off x="1097280" y="1908368"/>
            <a:ext cx="1005840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HttpUrlConnection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Библиотека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OkHttp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Библиотека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Retrofit2</a:t>
            </a:r>
          </a:p>
        </p:txBody>
      </p:sp>
    </p:spTree>
    <p:extLst>
      <p:ext uri="{BB962C8B-B14F-4D97-AF65-F5344CB8AC3E}">
        <p14:creationId xmlns:p14="http://schemas.microsoft.com/office/powerpoint/2010/main" val="131452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 err="1"/>
              <a:t>HttpUrlConnection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E42E7A-151B-4D43-B386-54CA6B87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5" t="27589" r="18942" b="50284"/>
          <a:stretch/>
        </p:blipFill>
        <p:spPr>
          <a:xfrm>
            <a:off x="1170356" y="2227634"/>
            <a:ext cx="9985324" cy="29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67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библиотеки </a:t>
            </a:r>
            <a:r>
              <a:rPr lang="en-US" dirty="0" err="1"/>
              <a:t>OkHttp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DA84B0-A28C-4732-8C3E-034414F04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3" t="71135" r="40795" b="21560"/>
          <a:stretch/>
        </p:blipFill>
        <p:spPr>
          <a:xfrm>
            <a:off x="1209147" y="4473750"/>
            <a:ext cx="9946531" cy="157614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4431D5-1217-458A-B371-262956E0DB4E}"/>
              </a:ext>
            </a:extLst>
          </p:cNvPr>
          <p:cNvSpPr/>
          <p:nvPr/>
        </p:nvSpPr>
        <p:spPr>
          <a:xfrm>
            <a:off x="1097279" y="1951393"/>
            <a:ext cx="10058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Библиотека поддерживает все стандартные методы HTTP и может легко обрабатывать несколько запросов одновременно, а также предоставляет расширенные возможности: кэширование запросов/ответов, настройка прокси, аутентификации и др.</a:t>
            </a: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Подключение в </a:t>
            </a:r>
            <a:r>
              <a:rPr lang="en-US" sz="2400" dirty="0" err="1">
                <a:solidFill>
                  <a:schemeClr val="tx2"/>
                </a:solidFill>
              </a:rPr>
              <a:t>build.gradle</a:t>
            </a:r>
            <a:r>
              <a:rPr lang="en-US" sz="2400" dirty="0">
                <a:solidFill>
                  <a:schemeClr val="tx2"/>
                </a:solidFill>
              </a:rPr>
              <a:t>:</a:t>
            </a:r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2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библиотеки </a:t>
            </a:r>
            <a:r>
              <a:rPr lang="en-US" dirty="0" err="1"/>
              <a:t>OkHttp</a:t>
            </a:r>
            <a:r>
              <a:rPr lang="ru-RU" dirty="0"/>
              <a:t> для отправки </a:t>
            </a:r>
            <a:r>
              <a:rPr lang="en-US" dirty="0"/>
              <a:t>GET-</a:t>
            </a:r>
            <a:r>
              <a:rPr lang="ru-RU" dirty="0"/>
              <a:t>запроса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C38F43-02E7-40DA-95D0-AE5702D2C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5" t="50000" r="19962" b="23404"/>
          <a:stretch/>
        </p:blipFill>
        <p:spPr>
          <a:xfrm>
            <a:off x="1206230" y="2013626"/>
            <a:ext cx="9943483" cy="3599234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B896A900-3ED5-4373-AAB5-D43B4CFBF8D8}"/>
              </a:ext>
            </a:extLst>
          </p:cNvPr>
          <p:cNvCxnSpPr/>
          <p:nvPr/>
        </p:nvCxnSpPr>
        <p:spPr>
          <a:xfrm>
            <a:off x="6001966" y="3501957"/>
            <a:ext cx="1006813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59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015560-4C8D-4073-BBB0-2F3DFC1E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всё так просто</a:t>
            </a:r>
          </a:p>
        </p:txBody>
      </p:sp>
      <p:pic>
        <p:nvPicPr>
          <p:cNvPr id="1028" name="Picture 4" descr="https://www.meme-arsenal.com/memes/a16ee2e6c04217f20f5ba4f8395b3bf9.jpg">
            <a:extLst>
              <a:ext uri="{FF2B5EF4-FFF2-40B4-BE49-F238E27FC236}">
                <a16:creationId xmlns:a16="http://schemas.microsoft.com/office/drawing/2014/main" id="{E40AB085-816E-4627-BB52-B7A8A624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162" y="1834124"/>
            <a:ext cx="7747676" cy="436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7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библиотеки </a:t>
            </a:r>
            <a:r>
              <a:rPr lang="en-US" dirty="0" err="1"/>
              <a:t>OkHttp</a:t>
            </a:r>
            <a:r>
              <a:rPr lang="ru-RU" dirty="0"/>
              <a:t> для отправки </a:t>
            </a:r>
            <a:r>
              <a:rPr lang="en-US" dirty="0"/>
              <a:t>GET-</a:t>
            </a:r>
            <a:r>
              <a:rPr lang="ru-RU" dirty="0"/>
              <a:t>запроса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E987AF-5FD5-4545-949C-B44F1E6E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0" t="21064" r="18144" b="48865"/>
          <a:stretch/>
        </p:blipFill>
        <p:spPr>
          <a:xfrm>
            <a:off x="1097280" y="1955258"/>
            <a:ext cx="10071981" cy="3968887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22EDB56-BE8C-4C50-95C4-316312BEB026}"/>
              </a:ext>
            </a:extLst>
          </p:cNvPr>
          <p:cNvCxnSpPr>
            <a:cxnSpLocks/>
          </p:cNvCxnSpPr>
          <p:nvPr/>
        </p:nvCxnSpPr>
        <p:spPr>
          <a:xfrm>
            <a:off x="3618690" y="3351179"/>
            <a:ext cx="82685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29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библиотеки </a:t>
            </a:r>
            <a:r>
              <a:rPr lang="en-US" dirty="0" err="1"/>
              <a:t>OkHttp</a:t>
            </a:r>
            <a:r>
              <a:rPr lang="ru-RU" dirty="0"/>
              <a:t> для отправки </a:t>
            </a:r>
            <a:r>
              <a:rPr lang="en-US" dirty="0"/>
              <a:t>POST-</a:t>
            </a:r>
            <a:r>
              <a:rPr lang="ru-RU" dirty="0"/>
              <a:t>запроса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89EDF9-313B-4C86-89DB-31C635D9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5" t="16950" r="21734" b="52624"/>
          <a:stretch/>
        </p:blipFill>
        <p:spPr>
          <a:xfrm>
            <a:off x="1177047" y="1862845"/>
            <a:ext cx="10155676" cy="438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4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5FE85E-9DFB-4971-8CE4-A03930B5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" y="-637163"/>
            <a:ext cx="3934838" cy="3341451"/>
          </a:xfrm>
        </p:spPr>
        <p:txBody>
          <a:bodyPr>
            <a:normAutofit/>
          </a:bodyPr>
          <a:lstStyle/>
          <a:p>
            <a:r>
              <a:rPr lang="ru-RU" sz="4400" dirty="0"/>
              <a:t>А можно еще удобнее?</a:t>
            </a:r>
          </a:p>
        </p:txBody>
      </p:sp>
      <p:pic>
        <p:nvPicPr>
          <p:cNvPr id="4098" name="Picture 2" descr="Android 网络框架之Retrofit源码解析- 掘金">
            <a:extLst>
              <a:ext uri="{FF2B5EF4-FFF2-40B4-BE49-F238E27FC236}">
                <a16:creationId xmlns:a16="http://schemas.microsoft.com/office/drawing/2014/main" id="{3A5DB323-D412-4FF4-B261-D4E691EDD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9"/>
          <a:stretch/>
        </p:blipFill>
        <p:spPr bwMode="auto">
          <a:xfrm>
            <a:off x="4853294" y="558175"/>
            <a:ext cx="6477000" cy="57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570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Retrofit2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4431D5-1217-458A-B371-262956E0DB4E}"/>
              </a:ext>
            </a:extLst>
          </p:cNvPr>
          <p:cNvSpPr/>
          <p:nvPr/>
        </p:nvSpPr>
        <p:spPr>
          <a:xfrm>
            <a:off x="1097279" y="1951393"/>
            <a:ext cx="10058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Поддерживает более удобную работу с </a:t>
            </a:r>
            <a:r>
              <a:rPr lang="en-US" sz="2400" dirty="0">
                <a:solidFill>
                  <a:schemeClr val="tx2"/>
                </a:solidFill>
              </a:rPr>
              <a:t>API.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Retrofit2 </a:t>
            </a:r>
            <a:r>
              <a:rPr lang="ru-RU" sz="2400" dirty="0">
                <a:solidFill>
                  <a:schemeClr val="tx2"/>
                </a:solidFill>
              </a:rPr>
              <a:t>позволяет быстро получать и разбирать JSON (или другие структурированные данные) с помощью специальных конверторов, которые необходимо указывать вручную.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В качестве </a:t>
            </a:r>
            <a:r>
              <a:rPr lang="en-US" sz="2400" dirty="0">
                <a:solidFill>
                  <a:schemeClr val="tx2"/>
                </a:solidFill>
              </a:rPr>
              <a:t>HTTP-</a:t>
            </a:r>
            <a:r>
              <a:rPr lang="ru-RU" sz="2400" dirty="0">
                <a:solidFill>
                  <a:schemeClr val="tx2"/>
                </a:solidFill>
              </a:rPr>
              <a:t>клиента использует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внутри себя </a:t>
            </a:r>
            <a:r>
              <a:rPr lang="en-US" sz="2400" dirty="0" err="1">
                <a:solidFill>
                  <a:schemeClr val="tx2"/>
                </a:solidFill>
              </a:rPr>
              <a:t>OkHttp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Подключение в </a:t>
            </a:r>
            <a:r>
              <a:rPr lang="en-US" sz="2400" dirty="0" err="1">
                <a:solidFill>
                  <a:schemeClr val="tx2"/>
                </a:solidFill>
              </a:rPr>
              <a:t>build.gradle</a:t>
            </a:r>
            <a:r>
              <a:rPr lang="en-US" sz="2400" dirty="0">
                <a:solidFill>
                  <a:schemeClr val="tx2"/>
                </a:solidFill>
              </a:rPr>
              <a:t>: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09E022-AA00-45B4-A4C4-B7A4E4F15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9" t="38227" r="36318" b="53404"/>
          <a:stretch/>
        </p:blipFill>
        <p:spPr>
          <a:xfrm>
            <a:off x="1238611" y="4605074"/>
            <a:ext cx="9863282" cy="15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0158"/>
            <a:ext cx="4022387" cy="3078803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Использование библиотеки </a:t>
            </a:r>
            <a:r>
              <a:rPr lang="en-US" sz="4400" dirty="0"/>
              <a:t>Retrofit2</a:t>
            </a:r>
            <a:r>
              <a:rPr lang="ru-RU" sz="4400" dirty="0"/>
              <a:t>.</a:t>
            </a:r>
            <a:br>
              <a:rPr lang="ru-RU" sz="4400" dirty="0"/>
            </a:br>
            <a:r>
              <a:rPr lang="ru-RU" sz="4400" dirty="0"/>
              <a:t>Шаг 1: подготовка </a:t>
            </a:r>
            <a:r>
              <a:rPr lang="en-US" sz="4400" dirty="0"/>
              <a:t>Response-</a:t>
            </a:r>
            <a:r>
              <a:rPr lang="ru-RU" sz="4400" dirty="0"/>
              <a:t>объекта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629BCA-CACF-4B80-98F9-4616C280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3" t="19361" r="40130" b="23263"/>
          <a:stretch/>
        </p:blipFill>
        <p:spPr>
          <a:xfrm>
            <a:off x="5209161" y="48984"/>
            <a:ext cx="5573950" cy="671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80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Использование библиотеки </a:t>
            </a:r>
            <a:r>
              <a:rPr lang="en-US" sz="4400" dirty="0"/>
              <a:t>Retrofit2</a:t>
            </a:r>
            <a:r>
              <a:rPr lang="ru-RU" sz="4400" dirty="0"/>
              <a:t>.</a:t>
            </a:r>
            <a:br>
              <a:rPr lang="ru-RU" sz="4400" dirty="0"/>
            </a:br>
            <a:r>
              <a:rPr lang="ru-RU" sz="4400" dirty="0"/>
              <a:t>Шаг </a:t>
            </a:r>
            <a:r>
              <a:rPr lang="en-US" sz="4400" dirty="0"/>
              <a:t>2</a:t>
            </a:r>
            <a:r>
              <a:rPr lang="ru-RU" sz="4400" dirty="0"/>
              <a:t>: создание </a:t>
            </a:r>
            <a:r>
              <a:rPr lang="en-US" sz="4400" dirty="0"/>
              <a:t>Java-</a:t>
            </a:r>
            <a:r>
              <a:rPr lang="ru-RU" sz="4400" dirty="0"/>
              <a:t>интерфейса с </a:t>
            </a:r>
            <a:r>
              <a:rPr lang="en-US" sz="4400" dirty="0"/>
              <a:t>API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1811EA-FBC1-4A77-ADC5-FD5623316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5" t="30354" r="20715" b="47660"/>
          <a:stretch/>
        </p:blipFill>
        <p:spPr>
          <a:xfrm>
            <a:off x="1211093" y="2295728"/>
            <a:ext cx="9934819" cy="27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6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0742"/>
            <a:ext cx="4109937" cy="2286000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Использование библиотеки </a:t>
            </a:r>
            <a:r>
              <a:rPr lang="en-US" sz="4400" dirty="0"/>
              <a:t>Retrofit2</a:t>
            </a:r>
            <a:r>
              <a:rPr lang="ru-RU" sz="4400" dirty="0"/>
              <a:t>.</a:t>
            </a:r>
            <a:br>
              <a:rPr lang="ru-RU" sz="4400" dirty="0"/>
            </a:br>
            <a:r>
              <a:rPr lang="ru-RU" sz="4400" dirty="0"/>
              <a:t>Шаг </a:t>
            </a:r>
            <a:r>
              <a:rPr lang="en-US" sz="4400" dirty="0"/>
              <a:t>3</a:t>
            </a:r>
            <a:r>
              <a:rPr lang="ru-RU" sz="4400" dirty="0"/>
              <a:t>: инициализация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642A1F-279C-44B3-B80D-B33406F17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2" t="17518" r="35919" b="43192"/>
          <a:stretch/>
        </p:blipFill>
        <p:spPr>
          <a:xfrm>
            <a:off x="4216940" y="784048"/>
            <a:ext cx="7816432" cy="56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64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FCFFBBD-7D63-4FDE-AD7D-44B618B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47278"/>
            <a:ext cx="4109937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Использование библиотеки </a:t>
            </a:r>
            <a:r>
              <a:rPr lang="en-US" sz="4400" dirty="0"/>
              <a:t>Retrofit2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FC26AB-01EF-4027-B816-461DA42A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93" t="42694" r="33437" b="30710"/>
          <a:stretch/>
        </p:blipFill>
        <p:spPr>
          <a:xfrm>
            <a:off x="4182891" y="1491736"/>
            <a:ext cx="7936073" cy="4139118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9327291-0AEF-493A-B47B-6C8BE27AB73B}"/>
              </a:ext>
            </a:extLst>
          </p:cNvPr>
          <p:cNvCxnSpPr/>
          <p:nvPr/>
        </p:nvCxnSpPr>
        <p:spPr>
          <a:xfrm>
            <a:off x="5350213" y="2500009"/>
            <a:ext cx="1726659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60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0634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2. «Чистая архитектура» </a:t>
            </a:r>
            <a:br>
              <a:rPr lang="ru-RU" sz="4400" dirty="0">
                <a:solidFill>
                  <a:schemeClr val="tx2"/>
                </a:solidFill>
              </a:rPr>
            </a:br>
            <a:r>
              <a:rPr lang="en-US" sz="4400" dirty="0">
                <a:solidFill>
                  <a:schemeClr val="tx2"/>
                </a:solidFill>
              </a:rPr>
              <a:t>Android-</a:t>
            </a:r>
            <a:r>
              <a:rPr lang="ru-RU" sz="4400" dirty="0">
                <a:solidFill>
                  <a:schemeClr val="tx2"/>
                </a:solidFill>
              </a:rPr>
              <a:t>приложений</a:t>
            </a:r>
            <a:br>
              <a:rPr lang="ru-RU" sz="4000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нам это знать?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84185E-F6AA-4CB5-99F9-CD8334FC5EC5}"/>
              </a:ext>
            </a:extLst>
          </p:cNvPr>
          <p:cNvSpPr/>
          <p:nvPr/>
        </p:nvSpPr>
        <p:spPr>
          <a:xfrm>
            <a:off x="1097280" y="1888913"/>
            <a:ext cx="1005840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Чистый и понятный код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Модульность приложения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Возможность тестирования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9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66DD0-B8F0-41B1-8E10-6AF1B2A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44F49-D913-48D3-B3DB-C1D913A9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38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Библиотеки для работы с сетью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«Чистая архитектура» </a:t>
            </a:r>
            <a:r>
              <a:rPr lang="en-US" sz="2800" dirty="0"/>
              <a:t>Android-</a:t>
            </a:r>
            <a:r>
              <a:rPr lang="ru-RU" sz="2800" dirty="0"/>
              <a:t>приложений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1CEF5172-A713-4E4D-97AB-65D30FF4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8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 Architecture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84185E-F6AA-4CB5-99F9-CD8334FC5EC5}"/>
              </a:ext>
            </a:extLst>
          </p:cNvPr>
          <p:cNvSpPr/>
          <p:nvPr/>
        </p:nvSpPr>
        <p:spPr>
          <a:xfrm>
            <a:off x="1097280" y="2939500"/>
            <a:ext cx="10058400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Независимость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фреймворков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Тестируемость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логики без любых внешних элементов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Независимость от интерфейса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Независимость от базы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79847A-78D0-49D6-80B6-44A21AF65766}"/>
              </a:ext>
            </a:extLst>
          </p:cNvPr>
          <p:cNvSpPr/>
          <p:nvPr/>
        </p:nvSpPr>
        <p:spPr>
          <a:xfrm>
            <a:off x="1097280" y="2005616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Этот принцип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предполагает четкое разделение слоев приложения в процессе разработки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основывается на следующих правилах:</a:t>
            </a:r>
          </a:p>
        </p:txBody>
      </p:sp>
    </p:spTree>
    <p:extLst>
      <p:ext uri="{BB962C8B-B14F-4D97-AF65-F5344CB8AC3E}">
        <p14:creationId xmlns:p14="http://schemas.microsoft.com/office/powerpoint/2010/main" val="370503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Чистая архитектура в </a:t>
            </a:r>
            <a:r>
              <a:rPr lang="en-US" dirty="0"/>
              <a:t>Android-</a:t>
            </a:r>
            <a:r>
              <a:rPr lang="ru-RU" dirty="0"/>
              <a:t>разработке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879847A-78D0-49D6-80B6-44A21AF65766}"/>
              </a:ext>
            </a:extLst>
          </p:cNvPr>
          <p:cNvSpPr/>
          <p:nvPr/>
        </p:nvSpPr>
        <p:spPr>
          <a:xfrm>
            <a:off x="1097280" y="1879157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Схему чистой архитектуры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-приложений предложил разработчик Фернандо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Сехас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23554" name="Picture 2" descr="https://studfile.net/html/16693/124/html_wm3dXSVf1l.Xb6j/htmlconvd-KtmITo_html_772dc1728d31457f.png">
            <a:extLst>
              <a:ext uri="{FF2B5EF4-FFF2-40B4-BE49-F238E27FC236}">
                <a16:creationId xmlns:a16="http://schemas.microsoft.com/office/drawing/2014/main" id="{18BF9A29-046E-4133-A1A2-F49B854F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19" y="2676107"/>
            <a:ext cx="7473761" cy="324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122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Слой данных</a:t>
            </a:r>
          </a:p>
        </p:txBody>
      </p:sp>
      <p:pic>
        <p:nvPicPr>
          <p:cNvPr id="25602" name="Picture 2" descr="https://studfile.net/html/16693/124/html_wm3dXSVf1l.Xb6j/htmlconvd-KtmITo_html_dd98791fc6f8f813.png">
            <a:extLst>
              <a:ext uri="{FF2B5EF4-FFF2-40B4-BE49-F238E27FC236}">
                <a16:creationId xmlns:a16="http://schemas.microsoft.com/office/drawing/2014/main" id="{CB6013C7-F85E-42F8-9541-8F53636EF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" b="2880"/>
          <a:stretch/>
        </p:blipFill>
        <p:spPr bwMode="auto">
          <a:xfrm>
            <a:off x="2205216" y="2524009"/>
            <a:ext cx="7167386" cy="37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764694-D117-411F-91AF-BFB31EEFD6B6}"/>
              </a:ext>
            </a:extLst>
          </p:cNvPr>
          <p:cNvSpPr/>
          <p:nvPr/>
        </p:nvSpPr>
        <p:spPr>
          <a:xfrm>
            <a:off x="1097280" y="1770833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Отвечает за получение данных из различных источников и их сохранение (кэширование).</a:t>
            </a:r>
            <a:endParaRPr lang="ru-RU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25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Слой бизнес-логики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764694-D117-411F-91AF-BFB31EEFD6B6}"/>
              </a:ext>
            </a:extLst>
          </p:cNvPr>
          <p:cNvSpPr/>
          <p:nvPr/>
        </p:nvSpPr>
        <p:spPr>
          <a:xfrm>
            <a:off x="1097280" y="1955660"/>
            <a:ext cx="10058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На данном слое содержится вся логика предметной области приложения. 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К этому слою обращается слои представления для выполнения запросов и получения данных.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Хорошей практикой является реализация слоя бизнес-логики в виде </a:t>
            </a:r>
            <a:r>
              <a:rPr lang="ru-RU" sz="2400" dirty="0" err="1">
                <a:solidFill>
                  <a:schemeClr val="tx2"/>
                </a:solidFill>
              </a:rPr>
              <a:t>Java</a:t>
            </a:r>
            <a:r>
              <a:rPr lang="ru-RU" sz="2400" dirty="0">
                <a:solidFill>
                  <a:schemeClr val="tx2"/>
                </a:solidFill>
              </a:rPr>
              <a:t>-модуля, который не содержит никаких зависимостей от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-классов. </a:t>
            </a:r>
            <a:endParaRPr lang="ru-RU" sz="2400" b="1" dirty="0">
              <a:solidFill>
                <a:schemeClr val="tx2"/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3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Слой представления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D764694-D117-411F-91AF-BFB31EEFD6B6}"/>
              </a:ext>
            </a:extLst>
          </p:cNvPr>
          <p:cNvSpPr/>
          <p:nvPr/>
        </p:nvSpPr>
        <p:spPr>
          <a:xfrm>
            <a:off x="1097280" y="1780562"/>
            <a:ext cx="10058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Отвечает за логику отображения данных на экране, за взаимодействие с пользователем и за другие процессы, связанные с UI. 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Помогает организовать взаимодействие со слоем бизнес-логики и работу с данными.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Слой может быть реализован с использованием любого предпочитаемого паттерна: </a:t>
            </a:r>
            <a:r>
              <a:rPr lang="en-US" sz="2400" b="1" dirty="0">
                <a:solidFill>
                  <a:schemeClr val="tx2"/>
                </a:solidFill>
              </a:rPr>
              <a:t>MVP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b="1" dirty="0">
                <a:solidFill>
                  <a:schemeClr val="tx2"/>
                </a:solidFill>
              </a:rPr>
              <a:t>MVVM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en-US" sz="2400" b="1" dirty="0">
                <a:solidFill>
                  <a:schemeClr val="tx2"/>
                </a:solidFill>
              </a:rPr>
              <a:t>MVI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2"/>
                </a:solidFill>
              </a:rPr>
              <a:t>Для удобства работы с </a:t>
            </a:r>
            <a:r>
              <a:rPr lang="en-US" sz="2400" dirty="0">
                <a:solidFill>
                  <a:schemeClr val="tx2"/>
                </a:solidFill>
              </a:rPr>
              <a:t>View, </a:t>
            </a:r>
            <a:r>
              <a:rPr lang="ru-RU" sz="2400" dirty="0">
                <a:solidFill>
                  <a:schemeClr val="tx2"/>
                </a:solidFill>
              </a:rPr>
              <a:t>как правило, используется библиотека </a:t>
            </a:r>
            <a:r>
              <a:rPr lang="en-US" sz="2400" b="1" dirty="0">
                <a:solidFill>
                  <a:schemeClr val="tx2"/>
                </a:solidFill>
              </a:rPr>
              <a:t>Data Binding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b="1" dirty="0">
              <a:solidFill>
                <a:schemeClr val="tx2"/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68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Data Binding – </a:t>
            </a:r>
            <a:r>
              <a:rPr lang="ru-RU" dirty="0"/>
              <a:t>это удобно?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0EB08B-60DA-47AD-A59E-C19946C34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11852" r="12650" b="1331"/>
          <a:stretch/>
        </p:blipFill>
        <p:spPr>
          <a:xfrm>
            <a:off x="7465979" y="1823936"/>
            <a:ext cx="3689701" cy="444779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CB09CC-2D46-4C40-A448-AE39D3F6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8" t="26596" r="40529" b="45390"/>
          <a:stretch/>
        </p:blipFill>
        <p:spPr>
          <a:xfrm>
            <a:off x="1097280" y="1823936"/>
            <a:ext cx="6351498" cy="4447799"/>
          </a:xfrm>
          <a:prstGeom prst="rect">
            <a:avLst/>
          </a:prstGeom>
        </p:spPr>
      </p:pic>
      <p:sp>
        <p:nvSpPr>
          <p:cNvPr id="9" name="Знак умножения 8">
            <a:extLst>
              <a:ext uri="{FF2B5EF4-FFF2-40B4-BE49-F238E27FC236}">
                <a16:creationId xmlns:a16="http://schemas.microsoft.com/office/drawing/2014/main" id="{64F77640-311D-40D4-8D7A-C973517C1937}"/>
              </a:ext>
            </a:extLst>
          </p:cNvPr>
          <p:cNvSpPr/>
          <p:nvPr/>
        </p:nvSpPr>
        <p:spPr>
          <a:xfrm>
            <a:off x="437744" y="1259731"/>
            <a:ext cx="6887183" cy="5987375"/>
          </a:xfrm>
          <a:prstGeom prst="mathMultiply">
            <a:avLst>
              <a:gd name="adj1" fmla="val 8020"/>
            </a:avLst>
          </a:prstGeom>
          <a:solidFill>
            <a:srgbClr val="C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24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Library Data Binding – </a:t>
            </a:r>
            <a:r>
              <a:rPr lang="ru-RU" dirty="0"/>
              <a:t>это удобно!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F83D0D-B0EE-4DEA-AC6E-E5A408831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3" t="48227" r="52719" b="44468"/>
          <a:stretch/>
        </p:blipFill>
        <p:spPr>
          <a:xfrm>
            <a:off x="1191638" y="1799616"/>
            <a:ext cx="3925110" cy="11752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1FF46A-B799-4841-8CD2-FCE32791A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98" t="30354" r="34943" b="47447"/>
          <a:stretch/>
        </p:blipFill>
        <p:spPr>
          <a:xfrm>
            <a:off x="1191638" y="3037125"/>
            <a:ext cx="7568119" cy="32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28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" y="594359"/>
            <a:ext cx="3998068" cy="2286000"/>
          </a:xfrm>
        </p:spPr>
        <p:txBody>
          <a:bodyPr>
            <a:normAutofit/>
          </a:bodyPr>
          <a:lstStyle/>
          <a:p>
            <a:r>
              <a:rPr lang="en-US" sz="4400" dirty="0"/>
              <a:t>Model-View-Presenter (MVP)</a:t>
            </a:r>
            <a:endParaRPr lang="ru-RU" sz="4400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CEFDD37-A5B0-45E7-B2ED-19F8C4AC0E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290784"/>
              </p:ext>
            </p:extLst>
          </p:nvPr>
        </p:nvGraphicFramePr>
        <p:xfrm>
          <a:off x="4846197" y="0"/>
          <a:ext cx="6671351" cy="684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r:id="rId3" imgW="13409280" imgH="13752360" progId="">
                  <p:embed/>
                </p:oleObj>
              </mc:Choice>
              <mc:Fallback>
                <p:oleObj r:id="rId3" imgW="13409280" imgH="13752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6197" y="0"/>
                        <a:ext cx="6671351" cy="6841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959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Model-View-Presenter (MVP)</a:t>
            </a:r>
            <a:endParaRPr lang="ru-RU" dirty="0"/>
          </a:p>
        </p:txBody>
      </p:sp>
      <p:pic>
        <p:nvPicPr>
          <p:cNvPr id="26626" name="Picture 2" descr="Лекция 5 по архитектуре андроид приложений. Паттерн MVP">
            <a:extLst>
              <a:ext uri="{FF2B5EF4-FFF2-40B4-BE49-F238E27FC236}">
                <a16:creationId xmlns:a16="http://schemas.microsoft.com/office/drawing/2014/main" id="{A6EB14F3-D1E1-4878-8BAC-37953333D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/>
          <a:stretch/>
        </p:blipFill>
        <p:spPr bwMode="auto">
          <a:xfrm>
            <a:off x="685373" y="2084759"/>
            <a:ext cx="10821254" cy="359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342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9572"/>
            <a:ext cx="4036979" cy="2927054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подготовки использования </a:t>
            </a:r>
            <a:r>
              <a:rPr lang="en-US" sz="4400" dirty="0"/>
              <a:t>MVP-</a:t>
            </a:r>
            <a:r>
              <a:rPr lang="ru-RU" sz="4400" dirty="0"/>
              <a:t>паттерна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1A42DC-D0EF-4C67-B81A-2058EEDC6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94" t="12907" r="29048" b="49362"/>
          <a:stretch/>
        </p:blipFill>
        <p:spPr>
          <a:xfrm>
            <a:off x="4192620" y="1147864"/>
            <a:ext cx="7846763" cy="45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0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21" y="2787911"/>
            <a:ext cx="10055157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1. Библиотеки для работы с сетью</a:t>
            </a:r>
            <a:br>
              <a:rPr lang="en-US" sz="4000" dirty="0"/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84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165F8D-8B4C-4853-A9DE-A2B40A31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8" y="613814"/>
            <a:ext cx="3915383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Для тех, кто не верит</a:t>
            </a:r>
            <a:r>
              <a:rPr lang="en-US" sz="4400" dirty="0"/>
              <a:t>, </a:t>
            </a:r>
            <a:r>
              <a:rPr lang="ru-RU" sz="4400" dirty="0"/>
              <a:t>зачем это надо знать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BC1CD5-CC7C-4219-8C34-3A2BEA07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615" y="0"/>
            <a:ext cx="6519765" cy="685800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62C45D60-1370-4F80-B8FC-E3DE5C569739}"/>
              </a:ext>
            </a:extLst>
          </p:cNvPr>
          <p:cNvSpPr/>
          <p:nvPr/>
        </p:nvSpPr>
        <p:spPr>
          <a:xfrm>
            <a:off x="4479587" y="5330757"/>
            <a:ext cx="5583677" cy="9241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990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165F8D-8B4C-4853-A9DE-A2B40A31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8" y="613814"/>
            <a:ext cx="3915383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Для тех, кто не верит</a:t>
            </a:r>
            <a:r>
              <a:rPr lang="en-US" sz="4400" dirty="0"/>
              <a:t>, </a:t>
            </a:r>
            <a:r>
              <a:rPr lang="ru-RU" sz="4400" dirty="0"/>
              <a:t>зачем это надо знать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8440D5-CC59-4FBE-AE8D-27A6E9B3E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9"/>
          <a:stretch/>
        </p:blipFill>
        <p:spPr>
          <a:xfrm>
            <a:off x="4106666" y="128892"/>
            <a:ext cx="8085334" cy="6600216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50FB5BB7-E94C-44F5-A309-657D5510E780}"/>
              </a:ext>
            </a:extLst>
          </p:cNvPr>
          <p:cNvSpPr/>
          <p:nvPr/>
        </p:nvSpPr>
        <p:spPr>
          <a:xfrm>
            <a:off x="4106666" y="5446519"/>
            <a:ext cx="2517870" cy="3900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9380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7165F8D-8B4C-4853-A9DE-A2B40A314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8" y="613814"/>
            <a:ext cx="3915383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Для тех, кто не верит</a:t>
            </a:r>
            <a:r>
              <a:rPr lang="en-US" sz="4400" dirty="0"/>
              <a:t>, </a:t>
            </a:r>
            <a:r>
              <a:rPr lang="ru-RU" sz="4400" dirty="0"/>
              <a:t>зачем это надо знать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8FFA0-8AB1-4A76-A167-86DEE270E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4" r="3945"/>
          <a:stretch/>
        </p:blipFill>
        <p:spPr>
          <a:xfrm>
            <a:off x="4106667" y="82685"/>
            <a:ext cx="8121002" cy="6575898"/>
          </a:xfrm>
          <a:prstGeom prst="rect">
            <a:avLst/>
          </a:prstGeom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7362AC26-F22D-4A26-A79C-D0BE31EBD958}"/>
              </a:ext>
            </a:extLst>
          </p:cNvPr>
          <p:cNvSpPr/>
          <p:nvPr/>
        </p:nvSpPr>
        <p:spPr>
          <a:xfrm>
            <a:off x="4307677" y="3763633"/>
            <a:ext cx="4520174" cy="39007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1496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ВОПРОСЫ?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7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Permissions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745D1FD-674F-4578-92B2-FF79D9CD69ED}"/>
              </a:ext>
            </a:extLst>
          </p:cNvPr>
          <p:cNvSpPr/>
          <p:nvPr/>
        </p:nvSpPr>
        <p:spPr>
          <a:xfrm>
            <a:off x="1097280" y="1373484"/>
            <a:ext cx="10058400" cy="1512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Для разрешения сетевых операций (в том числе открытия интернет-соединения):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9B1539-A569-4945-859E-CF2BB69E3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2" t="17163" r="36229" b="80355"/>
          <a:stretch/>
        </p:blipFill>
        <p:spPr>
          <a:xfrm>
            <a:off x="1233460" y="3138515"/>
            <a:ext cx="9922220" cy="48638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B2F36AD-C10C-4FE5-AC4B-CCC536D04B1F}"/>
              </a:ext>
            </a:extLst>
          </p:cNvPr>
          <p:cNvSpPr/>
          <p:nvPr/>
        </p:nvSpPr>
        <p:spPr>
          <a:xfrm>
            <a:off x="1097280" y="3398325"/>
            <a:ext cx="10058400" cy="9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Для получения информации о сетях: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AA5A8C-A2E8-4FBB-8432-0ECE532E9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7" t="23511" r="30644" b="73476"/>
          <a:stretch/>
        </p:blipFill>
        <p:spPr>
          <a:xfrm>
            <a:off x="1233460" y="4616539"/>
            <a:ext cx="9922220" cy="497197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29F61DC-CC09-4281-A8BF-6D2036BE0CC6}"/>
              </a:ext>
            </a:extLst>
          </p:cNvPr>
          <p:cNvSpPr/>
          <p:nvPr/>
        </p:nvSpPr>
        <p:spPr>
          <a:xfrm>
            <a:off x="1165370" y="5005314"/>
            <a:ext cx="9990310" cy="9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Относятся к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 Permissions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24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Для работы с сетью – отдельный поток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481B9F-82E7-4907-8BD7-A409B36CCDF8}"/>
              </a:ext>
            </a:extLst>
          </p:cNvPr>
          <p:cNvSpPr/>
          <p:nvPr/>
        </p:nvSpPr>
        <p:spPr>
          <a:xfrm>
            <a:off x="1097280" y="1480528"/>
            <a:ext cx="10058399" cy="483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Thread/Runnable/Callable (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другие классы стандартного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JDK)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AsyncTask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 + Handler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IntentService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WorkManager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RxJava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Kotlin Coroutines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Библиотеки для работы с сетью</a:t>
            </a:r>
          </a:p>
        </p:txBody>
      </p:sp>
    </p:spTree>
    <p:extLst>
      <p:ext uri="{BB962C8B-B14F-4D97-AF65-F5344CB8AC3E}">
        <p14:creationId xmlns:p14="http://schemas.microsoft.com/office/powerpoint/2010/main" val="254201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Проверка наличия подключения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3747C8-A06F-4270-B57A-DD2A1506E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53" t="26809" r="17834" b="57518"/>
          <a:stretch/>
        </p:blipFill>
        <p:spPr>
          <a:xfrm>
            <a:off x="1151904" y="2052537"/>
            <a:ext cx="9949151" cy="1984442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1C750304-02AD-4D64-8F4B-AFDF77969F47}"/>
              </a:ext>
            </a:extLst>
          </p:cNvPr>
          <p:cNvCxnSpPr/>
          <p:nvPr/>
        </p:nvCxnSpPr>
        <p:spPr>
          <a:xfrm>
            <a:off x="3774332" y="2850204"/>
            <a:ext cx="253405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Стрелка: изогнутая вверх 6">
            <a:extLst>
              <a:ext uri="{FF2B5EF4-FFF2-40B4-BE49-F238E27FC236}">
                <a16:creationId xmlns:a16="http://schemas.microsoft.com/office/drawing/2014/main" id="{5AAEA234-E0DC-48FD-8851-2CC29E74FD31}"/>
              </a:ext>
            </a:extLst>
          </p:cNvPr>
          <p:cNvSpPr/>
          <p:nvPr/>
        </p:nvSpPr>
        <p:spPr>
          <a:xfrm rot="16200000">
            <a:off x="6904313" y="2068814"/>
            <a:ext cx="1480037" cy="2572967"/>
          </a:xfrm>
          <a:prstGeom prst="bentUpArrow">
            <a:avLst>
              <a:gd name="adj1" fmla="val 11936"/>
              <a:gd name="adj2" fmla="val 14108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1A11A5-08E1-43C4-87EF-3E8DAEA7AA20}"/>
              </a:ext>
            </a:extLst>
          </p:cNvPr>
          <p:cNvSpPr/>
          <p:nvPr/>
        </p:nvSpPr>
        <p:spPr>
          <a:xfrm>
            <a:off x="6096000" y="3759740"/>
            <a:ext cx="5005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Получение объекта класса, описывающего информацию о текущем активном сетевом интерфейсе</a:t>
            </a:r>
          </a:p>
        </p:txBody>
      </p:sp>
    </p:spTree>
    <p:extLst>
      <p:ext uri="{BB962C8B-B14F-4D97-AF65-F5344CB8AC3E}">
        <p14:creationId xmlns:p14="http://schemas.microsoft.com/office/powerpoint/2010/main" val="108086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CAC0C-5384-4AD1-AD85-79956C05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2180"/>
            <a:ext cx="4095344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Варианты сетевого взаимодействия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1BE7EA-9CDA-45A4-B7C1-FCA6945A5D7D}"/>
              </a:ext>
            </a:extLst>
          </p:cNvPr>
          <p:cNvSpPr/>
          <p:nvPr/>
        </p:nvSpPr>
        <p:spPr>
          <a:xfrm>
            <a:off x="4210131" y="-389217"/>
            <a:ext cx="10058400" cy="9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Запрос - ответ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ECEA8B-9090-42FA-94CB-B39C9FD6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92" y="672180"/>
            <a:ext cx="6189732" cy="615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6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CAC0C-5384-4AD1-AD85-79956C05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2180"/>
            <a:ext cx="4095344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Варианты сетевого взаимодействия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51BE7EA-9CDA-45A4-B7C1-FCA6945A5D7D}"/>
              </a:ext>
            </a:extLst>
          </p:cNvPr>
          <p:cNvSpPr/>
          <p:nvPr/>
        </p:nvSpPr>
        <p:spPr>
          <a:xfrm>
            <a:off x="4210131" y="-238439"/>
            <a:ext cx="10058400" cy="9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Socket (WebSocket)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189B3C-E371-4A80-A133-753EF3A1A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36" y="2267577"/>
            <a:ext cx="6055266" cy="29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68874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97312</TotalTime>
  <Words>747</Words>
  <Application>Microsoft Office PowerPoint</Application>
  <PresentationFormat>Широкоэкранный</PresentationFormat>
  <Paragraphs>104</Paragraphs>
  <Slides>43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Ретро</vt:lpstr>
      <vt:lpstr>Занятие 2.17. Лекция</vt:lpstr>
      <vt:lpstr>Не всё так просто</vt:lpstr>
      <vt:lpstr>Учебные вопросы</vt:lpstr>
      <vt:lpstr>1. Библиотеки для работы с сетью </vt:lpstr>
      <vt:lpstr>Permissions</vt:lpstr>
      <vt:lpstr>Для работы с сетью – отдельный поток</vt:lpstr>
      <vt:lpstr>Проверка наличия подключения</vt:lpstr>
      <vt:lpstr>Варианты сетевого взаимодействия</vt:lpstr>
      <vt:lpstr>Варианты сетевого взаимодействия</vt:lpstr>
      <vt:lpstr>Протокол HTTP</vt:lpstr>
      <vt:lpstr>Основные методы протокола HTTP</vt:lpstr>
      <vt:lpstr>REST API</vt:lpstr>
      <vt:lpstr>HTTP-GET</vt:lpstr>
      <vt:lpstr>HTTP-POST</vt:lpstr>
      <vt:lpstr>Презентация PowerPoint</vt:lpstr>
      <vt:lpstr>Основные инструменты для работы с HTTP/HTTPS в Android</vt:lpstr>
      <vt:lpstr>Использование HttpUrlConnection</vt:lpstr>
      <vt:lpstr>Использование библиотеки OkHttp</vt:lpstr>
      <vt:lpstr>Использование библиотеки OkHttp для отправки GET-запроса</vt:lpstr>
      <vt:lpstr>Использование библиотеки OkHttp для отправки GET-запроса</vt:lpstr>
      <vt:lpstr>Использование библиотеки OkHttp для отправки POST-запроса</vt:lpstr>
      <vt:lpstr>А можно еще удобнее?</vt:lpstr>
      <vt:lpstr>Библиотека Retrofit2</vt:lpstr>
      <vt:lpstr>Использование библиотеки Retrofit2. Шаг 1: подготовка Response-объекта </vt:lpstr>
      <vt:lpstr>Использование библиотеки Retrofit2. Шаг 2: создание Java-интерфейса с API</vt:lpstr>
      <vt:lpstr>Использование библиотеки Retrofit2. Шаг 3: инициализация</vt:lpstr>
      <vt:lpstr>Использование библиотеки Retrofit2</vt:lpstr>
      <vt:lpstr>2. «Чистая архитектура»  Android-приложений </vt:lpstr>
      <vt:lpstr>Зачем нам это знать?</vt:lpstr>
      <vt:lpstr>Clean Architecture</vt:lpstr>
      <vt:lpstr>Чистая архитектура в Android-разработке</vt:lpstr>
      <vt:lpstr>Слой данных</vt:lpstr>
      <vt:lpstr>Слой бизнес-логики</vt:lpstr>
      <vt:lpstr>Слой представления</vt:lpstr>
      <vt:lpstr>Library Data Binding – это удобно?</vt:lpstr>
      <vt:lpstr>Library Data Binding – это удобно!</vt:lpstr>
      <vt:lpstr>Model-View-Presenter (MVP)</vt:lpstr>
      <vt:lpstr>Model-View-Presenter (MVP)</vt:lpstr>
      <vt:lpstr>Пример подготовки использования MVP-паттерна</vt:lpstr>
      <vt:lpstr>Для тех, кто не верит, зачем это надо знать</vt:lpstr>
      <vt:lpstr>Для тех, кто не верит, зачем это надо знать</vt:lpstr>
      <vt:lpstr>Для тех, кто не верит, зачем это надо знать</vt:lpstr>
      <vt:lpstr>ВОПРОСЫ?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Дисциплина</dc:title>
  <dc:creator>Sergey</dc:creator>
  <cp:lastModifiedBy>User</cp:lastModifiedBy>
  <cp:revision>644</cp:revision>
  <dcterms:created xsi:type="dcterms:W3CDTF">2022-12-04T16:28:44Z</dcterms:created>
  <dcterms:modified xsi:type="dcterms:W3CDTF">2023-05-26T17:59:47Z</dcterms:modified>
</cp:coreProperties>
</file>